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316" r:id="rId2"/>
    <p:sldId id="337" r:id="rId3"/>
    <p:sldId id="343" r:id="rId4"/>
    <p:sldId id="338" r:id="rId5"/>
    <p:sldId id="341" r:id="rId6"/>
    <p:sldId id="336" r:id="rId7"/>
    <p:sldId id="340" r:id="rId8"/>
    <p:sldId id="339" r:id="rId9"/>
    <p:sldId id="342" r:id="rId10"/>
    <p:sldId id="345" r:id="rId11"/>
    <p:sldId id="347" r:id="rId12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99"/>
    <a:srgbClr val="FFCC00"/>
    <a:srgbClr val="FFFF66"/>
    <a:srgbClr val="E236BD"/>
    <a:srgbClr val="FF9900"/>
    <a:srgbClr val="FEC200"/>
    <a:srgbClr val="FF0000"/>
    <a:srgbClr val="669900"/>
    <a:srgbClr val="E03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28" autoAdjust="0"/>
  </p:normalViewPr>
  <p:slideViewPr>
    <p:cSldViewPr>
      <p:cViewPr>
        <p:scale>
          <a:sx n="100" d="100"/>
          <a:sy n="100" d="100"/>
        </p:scale>
        <p:origin x="-330" y="-162"/>
      </p:cViewPr>
      <p:guideLst>
        <p:guide orient="horz" pos="618"/>
        <p:guide pos="5103"/>
        <p:guide pos="13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A049D-D593-481C-9F7F-A112A9F44D8F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BD94E-64D9-42BD-872E-7288AEDE9E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861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19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7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884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233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80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4318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82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00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08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30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52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141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hyperlink" Target="https://www.google.com/url?sa=i&amp;rct=j&amp;q=&amp;esrc=s&amp;source=images&amp;cd=&amp;cad=rja&amp;uact=8&amp;ved=2ahUKEwj_tYDb9dTaAhVDthQKHZ7nBX8QjRx6BAgAEAU&amp;url=https://www.sdis86.net/Actualites/Les-cadet-de-la-securite-civile-du-college-Joachim-du-Bellay-Loudun/(offset)/10/&amp;psig=AOvVaw28cMi8uuQrkFc80TKdEpsK&amp;ust=1524728281864886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url?sa=i&amp;rct=j&amp;q=&amp;esrc=s&amp;source=images&amp;cd=&amp;cad=rja&amp;uact=8&amp;ved=2ahUKEwik3ObP9dTaAhXCvxQKHVc9DBIQjRx6BAgAEAU&amp;url=https://www.sdis86.net/Actualites/Les-cadet-de-la-securite-civile-du-college-Joachim-du-Bellay-Loudun/(offset)/10/&amp;psig=AOvVaw28cMi8uuQrkFc80TKdEpsK&amp;ust=1524728281864886" TargetMode="External"/><Relationship Id="rId11" Type="http://schemas.openxmlformats.org/officeDocument/2006/relationships/hyperlink" Target="https://www.google.com/url?sa=i&amp;rct=j&amp;q=&amp;esrc=s&amp;source=images&amp;cd=&amp;cad=rja&amp;uact=8&amp;ved=2ahUKEwjhjdmZg9XaAhXHWBQKHVjGAYgQjRx6BAgAEAU&amp;url=https://fr.wikipedia.org/wiki/Fichier:Sarthe_(72)_logo_2015.png&amp;psig=AOvVaw1rkeBvSP5DedK7fzA7etLk&amp;ust=1524731925515251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s://www.google.com/url?sa=i&amp;rct=j&amp;q=&amp;esrc=s&amp;source=images&amp;cd=&amp;cad=rja&amp;uact=8&amp;ved=2ahUKEwjhjdmZg9XaAhXHWBQKHVjGAYgQjRx6BAgAEAU&amp;url=https://fr.wikipedia.org/wiki/Fichier:Sarthe_(72)_logo_2015.png&amp;psig=AOvVaw1rkeBvSP5DedK7fzA7etLk&amp;ust=1524731925515251" TargetMode="Externa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hyperlink" Target="https://www.google.fr/url?sa=i&amp;rct=j&amp;q=&amp;esrc=s&amp;source=images&amp;cd=&amp;cad=rja&amp;uact=8&amp;ved=2ahUKEwjr6pTb-9TaAhVL6RQKHbNZCfQQjRx6BAgAEAU&amp;url=https://www.ouest-france.fr/pays-de-la-loire/la-fleche-72200/centre-de-secours-une-formation-pour-les-jeunes-pompiers-674804&amp;psig=AOvVaw1cMQPxkDMNxzVgnSyXpJvF&amp;ust=152472991301496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s://www.google.com/url?sa=i&amp;rct=j&amp;q=&amp;esrc=s&amp;source=images&amp;cd=&amp;cad=rja&amp;uact=8&amp;ved=2ahUKEwjhjdmZg9XaAhXHWBQKHVjGAYgQjRx6BAgAEAU&amp;url=https://fr.wikipedia.org/wiki/Fichier:Sarthe_(72)_logo_2015.png&amp;psig=AOvVaw1rkeBvSP5DedK7fzA7etLk&amp;ust=1524731925515251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597650"/>
            <a:ext cx="9180513" cy="260350"/>
          </a:xfrm>
          <a:prstGeom prst="rect">
            <a:avLst/>
          </a:prstGeom>
          <a:solidFill>
            <a:srgbClr val="E035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147" name="Picture 6" descr="Dégrad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17463"/>
            <a:ext cx="1962151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6"/>
          <a:stretch>
            <a:fillRect/>
          </a:stretch>
        </p:blipFill>
        <p:spPr bwMode="auto">
          <a:xfrm>
            <a:off x="0" y="11113"/>
            <a:ext cx="2124075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2553494" y="3284984"/>
            <a:ext cx="5180012" cy="132343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2800" b="1" i="1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Collège « Les Quatre Vents » </a:t>
            </a:r>
          </a:p>
          <a:p>
            <a:pPr algn="ctr" eaLnBrk="1" hangingPunct="1"/>
            <a:r>
              <a:rPr lang="fr-FR" sz="2800" b="1" i="1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Le Lude</a:t>
            </a:r>
          </a:p>
          <a:p>
            <a:pPr algn="ctr" eaLnBrk="1" hangingPunct="1"/>
            <a:r>
              <a:rPr lang="fr-FR" sz="2400" b="1" i="1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(année scolaire 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2019-2020)</a:t>
            </a:r>
            <a:endParaRPr lang="fr-FR" sz="2400" b="1" i="1" dirty="0"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  <p:pic>
        <p:nvPicPr>
          <p:cNvPr id="6151" name="Picture 18" descr="SDIS72Quad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1512168" cy="86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0" descr="sticker_vehicu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794" y="4892556"/>
            <a:ext cx="948508" cy="170253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22" descr="image001"/>
          <p:cNvSpPr>
            <a:spLocks noChangeAspect="1" noChangeArrowheads="1"/>
          </p:cNvSpPr>
          <p:nvPr/>
        </p:nvSpPr>
        <p:spPr bwMode="auto">
          <a:xfrm>
            <a:off x="4000500" y="2757488"/>
            <a:ext cx="1143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AutoShape 2" descr="Résultat de recherche d'images pour &quot;cadet de la sécurité civile&quot;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7150" y="-579438"/>
            <a:ext cx="41814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Résultat de recherche d'images pour &quot;cadet de la sécurité civile&quot;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87" y="131586"/>
            <a:ext cx="2982225" cy="7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C:\Users\jpb\Desktop\Capture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43161" cy="14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1014156" cy="145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8" descr="Résultat de recherche d'images pour &quot;conseil départemental de la sarthe&quot;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2074540" cy="60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3" t="24953" r="26387" b="32123"/>
          <a:stretch/>
        </p:blipFill>
        <p:spPr bwMode="auto">
          <a:xfrm>
            <a:off x="4572000" y="4869160"/>
            <a:ext cx="1512168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965625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597650"/>
            <a:ext cx="9180513" cy="260350"/>
          </a:xfrm>
          <a:prstGeom prst="rect">
            <a:avLst/>
          </a:prstGeom>
          <a:solidFill>
            <a:srgbClr val="E035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147" name="Picture 6" descr="Dégrad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9" y="11113"/>
            <a:ext cx="1962151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6"/>
          <a:stretch>
            <a:fillRect/>
          </a:stretch>
        </p:blipFill>
        <p:spPr bwMode="auto">
          <a:xfrm>
            <a:off x="0" y="11113"/>
            <a:ext cx="2124075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8" descr="SDIS72Quad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7383"/>
            <a:ext cx="1407392" cy="8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22" descr="image001"/>
          <p:cNvSpPr>
            <a:spLocks noChangeAspect="1" noChangeArrowheads="1"/>
          </p:cNvSpPr>
          <p:nvPr/>
        </p:nvSpPr>
        <p:spPr bwMode="auto">
          <a:xfrm>
            <a:off x="4000500" y="2757488"/>
            <a:ext cx="1143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AutoShape 4" descr="Résultat de recherche d'images pour &quot;conseil départemental de la sarthe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7150" y="-754063"/>
            <a:ext cx="58674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Picture 2" descr="N:\Cadets SC\2018-2019\CSC Le Lude\Photos\0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48844"/>
            <a:ext cx="3413474" cy="2560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N:\Cadets SC\2018-2019\CSC La Suze\Photos\2019-02-13 CSC 2018-2019\DSC_01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08" y="332656"/>
            <a:ext cx="3486598" cy="23243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093993" cy="38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86838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-2728" y="1190520"/>
            <a:ext cx="9183240" cy="301608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3600" b="1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Saison </a:t>
            </a:r>
            <a:r>
              <a:rPr lang="fr-FR" sz="3600" b="1" i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2019-2020</a:t>
            </a:r>
            <a:r>
              <a:rPr lang="fr-FR" sz="3600" b="1" i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r>
              <a:rPr lang="fr-FR" sz="3600" b="1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: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1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Les cadet(te)s de la sécurité civile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000" b="1" i="1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Alors, prêt(e)s ? 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000" b="1" i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endParaRPr lang="fr-FR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0" y="6597720"/>
            <a:ext cx="9180000" cy="259920"/>
          </a:xfrm>
          <a:prstGeom prst="rect">
            <a:avLst/>
          </a:prstGeom>
          <a:solidFill>
            <a:srgbClr val="E0352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8" name="Picture 6"/>
          <p:cNvPicPr/>
          <p:nvPr/>
        </p:nvPicPr>
        <p:blipFill>
          <a:blip r:embed="rId2"/>
          <a:stretch/>
        </p:blipFill>
        <p:spPr>
          <a:xfrm>
            <a:off x="-36360" y="-17640"/>
            <a:ext cx="1961640" cy="6875280"/>
          </a:xfrm>
          <a:prstGeom prst="rect">
            <a:avLst/>
          </a:prstGeom>
          <a:ln>
            <a:noFill/>
          </a:ln>
        </p:spPr>
      </p:pic>
      <p:pic>
        <p:nvPicPr>
          <p:cNvPr id="249" name="Picture 7"/>
          <p:cNvPicPr/>
          <p:nvPr/>
        </p:nvPicPr>
        <p:blipFill>
          <a:blip r:embed="rId3"/>
          <a:srcRect l="80136"/>
          <a:stretch/>
        </p:blipFill>
        <p:spPr>
          <a:xfrm>
            <a:off x="0" y="11160"/>
            <a:ext cx="2123640" cy="6846480"/>
          </a:xfrm>
          <a:prstGeom prst="rect">
            <a:avLst/>
          </a:prstGeom>
          <a:ln>
            <a:noFill/>
          </a:ln>
        </p:spPr>
      </p:pic>
      <p:sp>
        <p:nvSpPr>
          <p:cNvPr id="250" name="CustomShape 3"/>
          <p:cNvSpPr/>
          <p:nvPr/>
        </p:nvSpPr>
        <p:spPr>
          <a:xfrm>
            <a:off x="4000680" y="2757600"/>
            <a:ext cx="1142640" cy="134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"/>
          <p:cNvSpPr/>
          <p:nvPr/>
        </p:nvSpPr>
        <p:spPr>
          <a:xfrm>
            <a:off x="57240" y="-754200"/>
            <a:ext cx="5866920" cy="157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2" name="Picture 18"/>
          <p:cNvPicPr/>
          <p:nvPr/>
        </p:nvPicPr>
        <p:blipFill>
          <a:blip r:embed="rId4"/>
          <a:stretch/>
        </p:blipFill>
        <p:spPr>
          <a:xfrm>
            <a:off x="961200" y="6071760"/>
            <a:ext cx="827280" cy="473040"/>
          </a:xfrm>
          <a:prstGeom prst="rect">
            <a:avLst/>
          </a:prstGeom>
          <a:ln>
            <a:noFill/>
          </a:ln>
        </p:spPr>
      </p:pic>
      <p:sp>
        <p:nvSpPr>
          <p:cNvPr id="253" name="CustomShape 5"/>
          <p:cNvSpPr/>
          <p:nvPr/>
        </p:nvSpPr>
        <p:spPr>
          <a:xfrm>
            <a:off x="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4" name="Picture 4"/>
          <p:cNvPicPr/>
          <p:nvPr/>
        </p:nvPicPr>
        <p:blipFill>
          <a:blip r:embed="rId5"/>
          <a:stretch/>
        </p:blipFill>
        <p:spPr>
          <a:xfrm>
            <a:off x="5292000" y="3470400"/>
            <a:ext cx="3378600" cy="2837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33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597650"/>
            <a:ext cx="9180513" cy="260350"/>
          </a:xfrm>
          <a:prstGeom prst="rect">
            <a:avLst/>
          </a:prstGeom>
          <a:solidFill>
            <a:srgbClr val="E035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147" name="Picture 6" descr="Dégrad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17463"/>
            <a:ext cx="1962151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6"/>
          <a:stretch>
            <a:fillRect/>
          </a:stretch>
        </p:blipFill>
        <p:spPr bwMode="auto">
          <a:xfrm>
            <a:off x="0" y="110505"/>
            <a:ext cx="2124075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2446021" y="883945"/>
            <a:ext cx="5976664" cy="477053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                    </a:t>
            </a:r>
            <a:r>
              <a:rPr lang="fr-FR" sz="2400" b="1" u="sng" dirty="0" smtClean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Sommaire</a:t>
            </a:r>
            <a:r>
              <a:rPr lang="fr-FR" sz="2400" b="1" i="1" dirty="0" smtClean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</a:p>
          <a:p>
            <a:pPr marL="285750" lvl="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fr-FR" sz="2000" b="1" i="1" dirty="0">
              <a:solidFill>
                <a:srgbClr val="0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 marL="342900" lvl="0" indent="-342900" algn="just" eaLnBrk="1" hangingPunct="1">
              <a:buFont typeface="Symbol"/>
              <a:buChar char="Þ"/>
              <a:defRPr/>
            </a:pPr>
            <a:r>
              <a:rPr lang="fr-FR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Objectifs</a:t>
            </a:r>
            <a:endParaRPr lang="fr-FR" sz="20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0" indent="-342900" algn="just" eaLnBrk="1" hangingPunct="1">
              <a:buFont typeface="Symbol"/>
              <a:buChar char="Þ"/>
              <a:defRPr/>
            </a:pPr>
            <a:endParaRPr lang="fr-FR" sz="2000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0" indent="-342900" algn="just" eaLnBrk="1" hangingPunct="1">
              <a:buFont typeface="Symbol"/>
              <a:buChar char="Þ"/>
              <a:defRPr/>
            </a:pPr>
            <a:r>
              <a:rPr lang="fr-FR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Classe &amp; jury </a:t>
            </a:r>
          </a:p>
          <a:p>
            <a:pPr marL="342900" lvl="0" indent="-342900" algn="just" eaLnBrk="1" hangingPunct="1">
              <a:buFont typeface="Symbol"/>
              <a:buChar char="Þ"/>
              <a:defRPr/>
            </a:pPr>
            <a:endParaRPr lang="fr-FR" sz="20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0" indent="-342900" algn="just" eaLnBrk="1" hangingPunct="1">
              <a:buFont typeface="Symbol"/>
              <a:buChar char="Þ"/>
              <a:defRPr/>
            </a:pPr>
            <a:r>
              <a:rPr lang="fr-FR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Planning</a:t>
            </a:r>
            <a:endParaRPr lang="fr-FR" sz="20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0" indent="-342900" algn="just" eaLnBrk="1" hangingPunct="1">
              <a:buFont typeface="Symbol"/>
              <a:buChar char="Þ"/>
              <a:defRPr/>
            </a:pPr>
            <a:endParaRPr lang="fr-FR" sz="2000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0" indent="-342900" algn="just" eaLnBrk="1" hangingPunct="1">
              <a:buFont typeface="Symbol"/>
              <a:buChar char="Þ"/>
              <a:defRPr/>
            </a:pPr>
            <a:r>
              <a:rPr lang="fr-FR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Organisation </a:t>
            </a:r>
            <a:r>
              <a:rPr lang="fr-FR" sz="20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de la </a:t>
            </a:r>
            <a:r>
              <a:rPr lang="fr-FR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formation - semaine 43</a:t>
            </a:r>
          </a:p>
          <a:p>
            <a:pPr marL="342900" lvl="0" indent="-342900" algn="just" eaLnBrk="1" hangingPunct="1">
              <a:buFont typeface="Symbol"/>
              <a:buChar char="Þ"/>
              <a:defRPr/>
            </a:pPr>
            <a:endParaRPr lang="fr-FR" sz="20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0" indent="-342900" algn="just" eaLnBrk="1" hangingPunct="1">
              <a:buFont typeface="Symbol"/>
              <a:buChar char="Þ"/>
              <a:defRPr/>
            </a:pPr>
            <a:r>
              <a:rPr lang="fr-FR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Le centre de secours</a:t>
            </a:r>
          </a:p>
          <a:p>
            <a:pPr marL="342900" lvl="0" indent="-342900" algn="just" eaLnBrk="1" hangingPunct="1">
              <a:buFont typeface="Symbol"/>
              <a:buChar char="Þ"/>
              <a:defRPr/>
            </a:pPr>
            <a:endParaRPr lang="fr-FR" sz="20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0" indent="-342900" algn="just" eaLnBrk="1" hangingPunct="1">
              <a:buFont typeface="Symbol"/>
              <a:buChar char="Þ"/>
              <a:defRPr/>
            </a:pPr>
            <a:r>
              <a:rPr lang="fr-FR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Les Jeunes </a:t>
            </a:r>
            <a:r>
              <a:rPr lang="fr-FR" sz="20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Sapeurs Pompiers </a:t>
            </a:r>
          </a:p>
          <a:p>
            <a:pPr marL="342900" lvl="0" indent="-342900" algn="just" eaLnBrk="1" hangingPunct="1">
              <a:buFont typeface="Symbol"/>
              <a:buChar char="Þ"/>
              <a:defRPr/>
            </a:pPr>
            <a:endParaRPr lang="fr-FR" sz="2000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0" indent="-342900" algn="just" eaLnBrk="1" hangingPunct="1">
              <a:buFont typeface="Symbol"/>
              <a:buChar char="Þ"/>
              <a:defRPr/>
            </a:pPr>
            <a:r>
              <a:rPr lang="fr-FR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RETEX </a:t>
            </a:r>
            <a:r>
              <a:rPr lang="fr-FR" sz="20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saisons 1 et 2</a:t>
            </a:r>
            <a:endParaRPr lang="fr-FR" sz="2000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151" name="Picture 18" descr="SDIS72Quad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7381"/>
            <a:ext cx="1547886" cy="88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22" descr="image001"/>
          <p:cNvSpPr>
            <a:spLocks noChangeAspect="1" noChangeArrowheads="1"/>
          </p:cNvSpPr>
          <p:nvPr/>
        </p:nvSpPr>
        <p:spPr bwMode="auto">
          <a:xfrm>
            <a:off x="4000500" y="2757488"/>
            <a:ext cx="1143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80955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597650"/>
            <a:ext cx="9180513" cy="260350"/>
          </a:xfrm>
          <a:prstGeom prst="rect">
            <a:avLst/>
          </a:prstGeom>
          <a:solidFill>
            <a:srgbClr val="E035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147" name="Picture 6" descr="Dégrad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17463"/>
            <a:ext cx="1962151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6"/>
          <a:stretch>
            <a:fillRect/>
          </a:stretch>
        </p:blipFill>
        <p:spPr bwMode="auto">
          <a:xfrm>
            <a:off x="0" y="11113"/>
            <a:ext cx="2124075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2771800" y="568216"/>
            <a:ext cx="5976664" cy="489364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fr-FR" sz="2400" b="1" dirty="0" smtClean="0">
                <a:solidFill>
                  <a:srgbClr val="000000"/>
                </a:solidFill>
                <a:latin typeface="Arial Narrow" pitchFamily="34" charset="0"/>
              </a:rPr>
              <a:t>                </a:t>
            </a:r>
            <a:r>
              <a:rPr lang="fr-FR" sz="2400" b="1" u="sng" dirty="0" smtClean="0">
                <a:solidFill>
                  <a:srgbClr val="000000"/>
                </a:solidFill>
                <a:latin typeface="Arial Narrow" pitchFamily="34" charset="0"/>
              </a:rPr>
              <a:t>Objectifs </a:t>
            </a:r>
          </a:p>
          <a:p>
            <a:pPr lvl="0" algn="ctr" eaLnBrk="1" hangingPunct="1">
              <a:defRPr/>
            </a:pPr>
            <a:endParaRPr lang="fr-FR" sz="2400" b="1" u="sng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0" algn="ctr" eaLnBrk="1" hangingPunct="1">
              <a:defRPr/>
            </a:pPr>
            <a:endParaRPr lang="fr-FR" sz="2000" b="1" u="sng" dirty="0">
              <a:solidFill>
                <a:srgbClr val="000000"/>
              </a:solidFill>
              <a:latin typeface="Arial Narrow" pitchFamily="34" charset="0"/>
            </a:endParaRPr>
          </a:p>
          <a:p>
            <a:pPr marL="342900" indent="-342900" algn="just">
              <a:buFont typeface="Symbol"/>
              <a:buChar char="Þ"/>
            </a:pPr>
            <a:r>
              <a:rPr lang="fr-FR" sz="2000" dirty="0" smtClean="0">
                <a:latin typeface="Arial Narrow" panose="020B0606020202030204" pitchFamily="34" charset="0"/>
              </a:rPr>
              <a:t>Favoriser </a:t>
            </a:r>
            <a:r>
              <a:rPr lang="fr-FR" sz="2000" dirty="0">
                <a:latin typeface="Arial Narrow" panose="020B0606020202030204" pitchFamily="34" charset="0"/>
              </a:rPr>
              <a:t>une culture de la sécurité </a:t>
            </a:r>
            <a:r>
              <a:rPr lang="fr-FR" sz="2000" dirty="0" smtClean="0">
                <a:latin typeface="Arial Narrow" panose="020B0606020202030204" pitchFamily="34" charset="0"/>
              </a:rPr>
              <a:t>civile</a:t>
            </a:r>
          </a:p>
          <a:p>
            <a:pPr algn="just"/>
            <a:endParaRPr lang="fr-FR" sz="20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Symbol"/>
              <a:buChar char="Þ"/>
            </a:pPr>
            <a:r>
              <a:rPr lang="fr-FR" sz="2000" dirty="0">
                <a:latin typeface="Arial Narrow" panose="020B0606020202030204" pitchFamily="34" charset="0"/>
              </a:rPr>
              <a:t>Développer un sens civique chez les jeunes</a:t>
            </a:r>
          </a:p>
          <a:p>
            <a:pPr marL="342900" indent="-342900" algn="just">
              <a:buFont typeface="Symbol"/>
              <a:buChar char="Þ"/>
            </a:pPr>
            <a:endParaRPr lang="fr-FR" sz="20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Symbol"/>
              <a:buChar char="Þ"/>
            </a:pPr>
            <a:r>
              <a:rPr lang="fr-FR" sz="2000" dirty="0" smtClean="0">
                <a:latin typeface="Arial Narrow" panose="020B0606020202030204" pitchFamily="34" charset="0"/>
              </a:rPr>
              <a:t>Sensibiliser </a:t>
            </a:r>
            <a:r>
              <a:rPr lang="fr-FR" sz="2000" dirty="0">
                <a:latin typeface="Arial Narrow" panose="020B0606020202030204" pitchFamily="34" charset="0"/>
              </a:rPr>
              <a:t>aux comportements de </a:t>
            </a:r>
            <a:r>
              <a:rPr lang="fr-FR" sz="2000" dirty="0" smtClean="0">
                <a:latin typeface="Arial Narrow" panose="020B0606020202030204" pitchFamily="34" charset="0"/>
              </a:rPr>
              <a:t>prévention</a:t>
            </a:r>
          </a:p>
          <a:p>
            <a:pPr marL="342900" indent="-342900" algn="just">
              <a:buFont typeface="Symbol"/>
              <a:buChar char="Þ"/>
            </a:pPr>
            <a:endParaRPr lang="fr-FR" sz="20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Symbol"/>
              <a:buChar char="Þ"/>
            </a:pPr>
            <a:r>
              <a:rPr lang="fr-FR" sz="2000" dirty="0" smtClean="0">
                <a:latin typeface="Arial Narrow" panose="020B0606020202030204" pitchFamily="34" charset="0"/>
              </a:rPr>
              <a:t>Reconnaître </a:t>
            </a:r>
            <a:r>
              <a:rPr lang="fr-FR" sz="2000" dirty="0">
                <a:latin typeface="Arial Narrow" panose="020B0606020202030204" pitchFamily="34" charset="0"/>
              </a:rPr>
              <a:t>les </a:t>
            </a:r>
            <a:r>
              <a:rPr lang="fr-FR" sz="2000" dirty="0" smtClean="0">
                <a:latin typeface="Arial Narrow" panose="020B0606020202030204" pitchFamily="34" charset="0"/>
              </a:rPr>
              <a:t>cadet(te)s comme assistant(e)s </a:t>
            </a:r>
            <a:r>
              <a:rPr lang="fr-FR" sz="2000" dirty="0">
                <a:latin typeface="Arial Narrow" panose="020B0606020202030204" pitchFamily="34" charset="0"/>
              </a:rPr>
              <a:t>de sécurité lors des </a:t>
            </a:r>
            <a:r>
              <a:rPr lang="fr-FR" sz="2000" dirty="0" smtClean="0">
                <a:latin typeface="Arial Narrow" panose="020B0606020202030204" pitchFamily="34" charset="0"/>
              </a:rPr>
              <a:t>exercices au collège</a:t>
            </a:r>
          </a:p>
          <a:p>
            <a:pPr algn="just"/>
            <a:endParaRPr lang="fr-FR" sz="20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Symbol"/>
              <a:buChar char="Þ"/>
            </a:pPr>
            <a:r>
              <a:rPr lang="fr-FR" sz="2000" dirty="0" smtClean="0">
                <a:latin typeface="Arial Narrow" panose="020B0606020202030204" pitchFamily="34" charset="0"/>
              </a:rPr>
              <a:t>Renforcer </a:t>
            </a:r>
            <a:r>
              <a:rPr lang="fr-FR" sz="2000" dirty="0">
                <a:latin typeface="Arial Narrow" panose="020B0606020202030204" pitchFamily="34" charset="0"/>
              </a:rPr>
              <a:t>l’engagement </a:t>
            </a:r>
            <a:r>
              <a:rPr lang="fr-FR" sz="2000" dirty="0" smtClean="0">
                <a:latin typeface="Arial Narrow" panose="020B0606020202030204" pitchFamily="34" charset="0"/>
              </a:rPr>
              <a:t>citoyen </a:t>
            </a:r>
            <a:r>
              <a:rPr lang="fr-FR" sz="2000" dirty="0">
                <a:latin typeface="Arial Narrow" panose="020B0606020202030204" pitchFamily="34" charset="0"/>
              </a:rPr>
              <a:t>des </a:t>
            </a:r>
            <a:r>
              <a:rPr lang="fr-FR" sz="2000" dirty="0" smtClean="0">
                <a:latin typeface="Arial Narrow" panose="020B0606020202030204" pitchFamily="34" charset="0"/>
              </a:rPr>
              <a:t>jeunes en les rendant acteurs de leur sécurité et de celle des autres</a:t>
            </a:r>
            <a:endParaRPr lang="fr-FR" sz="2000" dirty="0">
              <a:latin typeface="Arial Narrow" panose="020B0606020202030204" pitchFamily="34" charset="0"/>
            </a:endParaRPr>
          </a:p>
          <a:p>
            <a:pPr lvl="0" algn="ctr" eaLnBrk="1" hangingPunct="1">
              <a:defRPr/>
            </a:pPr>
            <a:endParaRPr lang="fr-FR" sz="2400" b="1" i="1" dirty="0" smtClean="0">
              <a:solidFill>
                <a:srgbClr val="0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  <p:sp>
        <p:nvSpPr>
          <p:cNvPr id="6153" name="AutoShape 22" descr="image001"/>
          <p:cNvSpPr>
            <a:spLocks noChangeAspect="1" noChangeArrowheads="1"/>
          </p:cNvSpPr>
          <p:nvPr/>
        </p:nvSpPr>
        <p:spPr bwMode="auto">
          <a:xfrm>
            <a:off x="4000500" y="2757488"/>
            <a:ext cx="1143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8" name="Picture 18" descr="SDIS72Quad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7381"/>
            <a:ext cx="1547886" cy="88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412277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597650"/>
            <a:ext cx="9180513" cy="260350"/>
          </a:xfrm>
          <a:prstGeom prst="rect">
            <a:avLst/>
          </a:prstGeom>
          <a:solidFill>
            <a:srgbClr val="E035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147" name="Picture 6" descr="Dégrad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17463"/>
            <a:ext cx="1962151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6"/>
          <a:stretch>
            <a:fillRect/>
          </a:stretch>
        </p:blipFill>
        <p:spPr bwMode="auto">
          <a:xfrm>
            <a:off x="0" y="11113"/>
            <a:ext cx="2124075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2249599" y="972699"/>
            <a:ext cx="5976664" cy="298543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fr-FR" sz="2400" b="1" dirty="0" smtClean="0">
                <a:solidFill>
                  <a:srgbClr val="000000"/>
                </a:solidFill>
                <a:latin typeface="Arial Narrow" pitchFamily="34" charset="0"/>
              </a:rPr>
              <a:t>                  </a:t>
            </a:r>
            <a:r>
              <a:rPr lang="fr-FR" sz="2400" b="1" u="sng" dirty="0" smtClean="0">
                <a:solidFill>
                  <a:srgbClr val="000000"/>
                </a:solidFill>
                <a:latin typeface="Arial Narrow" pitchFamily="34" charset="0"/>
              </a:rPr>
              <a:t>Classe et jury </a:t>
            </a:r>
          </a:p>
          <a:p>
            <a:pPr lvl="0" algn="ctr" eaLnBrk="1" hangingPunct="1">
              <a:defRPr/>
            </a:pPr>
            <a:endParaRPr lang="fr-FR" sz="2400" b="1" u="sng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0" algn="ctr" eaLnBrk="1" hangingPunct="1">
              <a:defRPr/>
            </a:pPr>
            <a:endParaRPr lang="fr-FR" sz="2000" b="1" u="sng" dirty="0">
              <a:solidFill>
                <a:srgbClr val="000000"/>
              </a:solidFill>
              <a:latin typeface="Arial Narrow" pitchFamily="34" charset="0"/>
            </a:endParaRPr>
          </a:p>
          <a:p>
            <a:pPr marL="342900" lvl="0" indent="-342900" algn="just" eaLnBrk="1" hangingPunct="1">
              <a:buFont typeface="Symbol" pitchFamily="18" charset="2"/>
              <a:buChar char="Þ"/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</a:rPr>
              <a:t>12 </a:t>
            </a:r>
            <a:r>
              <a:rPr lang="fr-FR" sz="2000" dirty="0">
                <a:solidFill>
                  <a:srgbClr val="000000"/>
                </a:solidFill>
                <a:latin typeface="Arial Narrow" pitchFamily="34" charset="0"/>
              </a:rPr>
              <a:t>élèves de 5</a:t>
            </a:r>
            <a:r>
              <a:rPr lang="fr-FR" sz="2000" baseline="30000" dirty="0">
                <a:solidFill>
                  <a:srgbClr val="000000"/>
                </a:solidFill>
                <a:latin typeface="Arial Narrow" pitchFamily="34" charset="0"/>
              </a:rPr>
              <a:t>ème</a:t>
            </a:r>
            <a:r>
              <a:rPr lang="fr-FR" sz="2000" dirty="0">
                <a:solidFill>
                  <a:srgbClr val="000000"/>
                </a:solidFill>
                <a:latin typeface="Arial Narrow" pitchFamily="34" charset="0"/>
              </a:rPr>
              <a:t> sélectionnés </a:t>
            </a:r>
            <a:endParaRPr lang="fr-FR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342900" lvl="0" indent="-342900" algn="just" eaLnBrk="1" hangingPunct="1">
              <a:buFont typeface="Symbol" pitchFamily="18" charset="2"/>
              <a:buChar char="Þ"/>
              <a:defRPr/>
            </a:pPr>
            <a:endParaRPr lang="fr-FR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marL="342900" lvl="0" indent="-342900" algn="just" eaLnBrk="1" hangingPunct="1">
              <a:buFont typeface="Symbol" pitchFamily="18" charset="2"/>
              <a:buChar char="Þ"/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 Narrow" pitchFamily="34" charset="0"/>
              </a:rPr>
              <a:t>Sur la base d’une lettre de motivation et d’’un échange avec le Principal, un officier de la DDSIS et le chef de centre </a:t>
            </a:r>
          </a:p>
          <a:p>
            <a:pPr marL="342900" lvl="0" indent="-342900" algn="just" eaLnBrk="1" hangingPunct="1">
              <a:buFont typeface="Symbol" pitchFamily="18" charset="2"/>
              <a:buChar char="Þ"/>
              <a:defRPr/>
            </a:pPr>
            <a:endParaRPr lang="fr-FR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153" name="AutoShape 22" descr="image001"/>
          <p:cNvSpPr>
            <a:spLocks noChangeAspect="1" noChangeArrowheads="1"/>
          </p:cNvSpPr>
          <p:nvPr/>
        </p:nvSpPr>
        <p:spPr bwMode="auto">
          <a:xfrm>
            <a:off x="4000500" y="2757488"/>
            <a:ext cx="1143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8" name="Picture 18" descr="SDIS72Quad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7381"/>
            <a:ext cx="1547886" cy="88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F:\Stage\Photos\DSC_3681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9080"/>
            <a:ext cx="33483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02570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597650"/>
            <a:ext cx="9180513" cy="260350"/>
          </a:xfrm>
          <a:prstGeom prst="rect">
            <a:avLst/>
          </a:prstGeom>
          <a:solidFill>
            <a:srgbClr val="E035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147" name="Picture 6" descr="Dégrad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17463"/>
            <a:ext cx="1962151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6"/>
          <a:stretch>
            <a:fillRect/>
          </a:stretch>
        </p:blipFill>
        <p:spPr bwMode="auto">
          <a:xfrm>
            <a:off x="0" y="11113"/>
            <a:ext cx="1922463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1259632" y="50987"/>
            <a:ext cx="7432759" cy="649408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lang="fr-FR" sz="2400" b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Planning </a:t>
            </a:r>
          </a:p>
          <a:p>
            <a:pPr lvl="0" algn="ctr" eaLnBrk="1" hangingPunct="1">
              <a:defRPr/>
            </a:pPr>
            <a:endParaRPr lang="fr-FR" sz="2000" b="1" u="sng" dirty="0">
              <a:solidFill>
                <a:srgbClr val="000000"/>
              </a:solidFill>
              <a:latin typeface="Arial Narrow" pitchFamily="34" charset="0"/>
            </a:endParaRPr>
          </a:p>
          <a:p>
            <a:pPr marL="342900" lvl="0" indent="-342900" algn="just">
              <a:buFont typeface="Symbol" pitchFamily="18" charset="2"/>
              <a:buChar char="Þ"/>
            </a:pPr>
            <a:r>
              <a:rPr lang="fr-FR" b="1" dirty="0" smtClean="0">
                <a:latin typeface="Arial Narrow" panose="020B0606020202030204" pitchFamily="34" charset="0"/>
              </a:rPr>
              <a:t>20 </a:t>
            </a:r>
            <a:r>
              <a:rPr lang="fr-FR" b="1" dirty="0">
                <a:latin typeface="Arial Narrow" panose="020B0606020202030204" pitchFamily="34" charset="0"/>
              </a:rPr>
              <a:t>mai à 18h</a:t>
            </a:r>
            <a:r>
              <a:rPr lang="fr-FR" dirty="0">
                <a:latin typeface="Arial Narrow" panose="020B0606020202030204" pitchFamily="34" charset="0"/>
              </a:rPr>
              <a:t> : réunion d’information parents-enfants de 6</a:t>
            </a:r>
            <a:r>
              <a:rPr lang="fr-FR" baseline="30000" dirty="0">
                <a:latin typeface="Arial Narrow" panose="020B0606020202030204" pitchFamily="34" charset="0"/>
              </a:rPr>
              <a:t>ème </a:t>
            </a:r>
            <a:endParaRPr lang="fr-FR" baseline="30000" dirty="0" smtClean="0">
              <a:latin typeface="Arial Narrow" panose="020B0606020202030204" pitchFamily="34" charset="0"/>
            </a:endParaRPr>
          </a:p>
          <a:p>
            <a:pPr lvl="0" algn="just"/>
            <a:endParaRPr lang="fr-FR" baseline="30000" dirty="0" smtClean="0">
              <a:latin typeface="Arial Narrow" panose="020B0606020202030204" pitchFamily="34" charset="0"/>
            </a:endParaRPr>
          </a:p>
          <a:p>
            <a:pPr marL="342900" lvl="0" indent="-342900" algn="just">
              <a:buFont typeface="Symbol" pitchFamily="18" charset="2"/>
              <a:buChar char="Þ"/>
            </a:pPr>
            <a:r>
              <a:rPr lang="fr-FR" b="1" dirty="0" smtClean="0">
                <a:latin typeface="Arial Narrow" panose="020B0606020202030204" pitchFamily="34" charset="0"/>
              </a:rPr>
              <a:t>03 </a:t>
            </a:r>
            <a:r>
              <a:rPr lang="fr-FR" b="1" dirty="0">
                <a:latin typeface="Arial Narrow" panose="020B0606020202030204" pitchFamily="34" charset="0"/>
              </a:rPr>
              <a:t>juin : </a:t>
            </a:r>
            <a:r>
              <a:rPr lang="fr-FR" dirty="0">
                <a:latin typeface="Arial Narrow" panose="020B0606020202030204" pitchFamily="34" charset="0"/>
              </a:rPr>
              <a:t>réception des lettres de motivation par le </a:t>
            </a:r>
            <a:r>
              <a:rPr lang="fr-FR" dirty="0" smtClean="0">
                <a:latin typeface="Arial Narrow" panose="020B0606020202030204" pitchFamily="34" charset="0"/>
              </a:rPr>
              <a:t>collège</a:t>
            </a:r>
          </a:p>
          <a:p>
            <a:pPr lvl="0" algn="just"/>
            <a:endParaRPr lang="fr-FR" dirty="0" smtClean="0">
              <a:latin typeface="Arial Narrow" panose="020B0606020202030204" pitchFamily="34" charset="0"/>
            </a:endParaRPr>
          </a:p>
          <a:p>
            <a:pPr marL="342900" lvl="0" indent="-342900" algn="just">
              <a:buFont typeface="Symbol" pitchFamily="18" charset="2"/>
              <a:buChar char="Þ"/>
            </a:pPr>
            <a:r>
              <a:rPr lang="fr-FR" b="1" dirty="0" smtClean="0">
                <a:latin typeface="Arial Narrow" panose="020B0606020202030204" pitchFamily="34" charset="0"/>
              </a:rPr>
              <a:t>06 </a:t>
            </a:r>
            <a:r>
              <a:rPr lang="fr-FR" b="1" dirty="0" smtClean="0">
                <a:latin typeface="Arial Narrow" panose="020B0606020202030204" pitchFamily="34" charset="0"/>
              </a:rPr>
              <a:t>juin</a:t>
            </a:r>
            <a:r>
              <a:rPr lang="fr-FR" b="1" dirty="0">
                <a:latin typeface="Arial Narrow" panose="020B0606020202030204" pitchFamily="34" charset="0"/>
              </a:rPr>
              <a:t> </a:t>
            </a:r>
            <a:r>
              <a:rPr lang="fr-FR" b="1" dirty="0" smtClean="0">
                <a:latin typeface="Arial Narrow" panose="020B0606020202030204" pitchFamily="34" charset="0"/>
              </a:rPr>
              <a:t>: </a:t>
            </a:r>
            <a:r>
              <a:rPr lang="fr-FR" dirty="0" smtClean="0">
                <a:latin typeface="Arial Narrow" panose="020B0606020202030204" pitchFamily="34" charset="0"/>
              </a:rPr>
              <a:t>entretiens avec candidats </a:t>
            </a:r>
            <a:r>
              <a:rPr lang="fr-FR" dirty="0">
                <a:latin typeface="Arial Narrow" panose="020B0606020202030204" pitchFamily="34" charset="0"/>
              </a:rPr>
              <a:t>futurs </a:t>
            </a:r>
            <a:r>
              <a:rPr lang="fr-FR" dirty="0" smtClean="0">
                <a:latin typeface="Arial Narrow" panose="020B0606020202030204" pitchFamily="34" charset="0"/>
              </a:rPr>
              <a:t>CSC</a:t>
            </a:r>
          </a:p>
          <a:p>
            <a:pPr lvl="0" algn="just"/>
            <a:endParaRPr lang="fr-FR" dirty="0" smtClean="0">
              <a:latin typeface="Arial Narrow" panose="020B0606020202030204" pitchFamily="34" charset="0"/>
            </a:endParaRPr>
          </a:p>
          <a:p>
            <a:pPr marL="342900" lvl="0" indent="-342900" algn="just">
              <a:buFont typeface="Symbol" pitchFamily="18" charset="2"/>
              <a:buChar char="Þ"/>
            </a:pPr>
            <a:r>
              <a:rPr lang="fr-FR" b="1" dirty="0" smtClean="0">
                <a:latin typeface="Arial Narrow" panose="020B0606020202030204" pitchFamily="34" charset="0"/>
              </a:rPr>
              <a:t>24 juin </a:t>
            </a:r>
            <a:r>
              <a:rPr lang="fr-FR" b="1" dirty="0">
                <a:latin typeface="Arial Narrow" panose="020B0606020202030204" pitchFamily="34" charset="0"/>
              </a:rPr>
              <a:t>à 18h : </a:t>
            </a:r>
            <a:r>
              <a:rPr lang="fr-FR" dirty="0">
                <a:latin typeface="Arial Narrow" panose="020B0606020202030204" pitchFamily="34" charset="0"/>
              </a:rPr>
              <a:t>« cérémonie » de remise des attestations aux CSC de la saison </a:t>
            </a:r>
            <a:r>
              <a:rPr lang="fr-FR" dirty="0" smtClean="0">
                <a:latin typeface="Arial Narrow" panose="020B0606020202030204" pitchFamily="34" charset="0"/>
              </a:rPr>
              <a:t>2018-2019 </a:t>
            </a:r>
            <a:r>
              <a:rPr lang="fr-FR" dirty="0">
                <a:latin typeface="Arial Narrow" panose="020B0606020202030204" pitchFamily="34" charset="0"/>
              </a:rPr>
              <a:t>et présentation des CSC de la saison </a:t>
            </a:r>
            <a:r>
              <a:rPr lang="fr-FR" dirty="0" smtClean="0">
                <a:latin typeface="Arial Narrow" panose="020B0606020202030204" pitchFamily="34" charset="0"/>
              </a:rPr>
              <a:t>2019-2020 </a:t>
            </a:r>
            <a:endParaRPr lang="fr-FR" dirty="0">
              <a:latin typeface="Arial Narrow" panose="020B0606020202030204" pitchFamily="34" charset="0"/>
            </a:endParaRPr>
          </a:p>
          <a:p>
            <a:pPr lvl="0" algn="just"/>
            <a:endParaRPr lang="fr-FR" dirty="0" smtClean="0">
              <a:latin typeface="Arial Narrow" panose="020B0606020202030204" pitchFamily="34" charset="0"/>
            </a:endParaRPr>
          </a:p>
          <a:p>
            <a:pPr marL="342900" lvl="0" indent="-342900" algn="just">
              <a:buFont typeface="Symbol" pitchFamily="18" charset="2"/>
              <a:buChar char="Þ"/>
            </a:pPr>
            <a:r>
              <a:rPr lang="fr-FR" b="1" dirty="0" smtClean="0">
                <a:latin typeface="Arial Narrow" panose="020B0606020202030204" pitchFamily="34" charset="0"/>
              </a:rPr>
              <a:t>Septembre </a:t>
            </a:r>
            <a:r>
              <a:rPr lang="fr-FR" b="1" dirty="0">
                <a:latin typeface="Arial Narrow" panose="020B0606020202030204" pitchFamily="34" charset="0"/>
              </a:rPr>
              <a:t>: </a:t>
            </a:r>
            <a:endParaRPr lang="fr-FR" b="1" dirty="0">
              <a:latin typeface="Arial Narrow" panose="020B0606020202030204" pitchFamily="34" charset="0"/>
            </a:endParaRPr>
          </a:p>
          <a:p>
            <a:pPr marL="1085850" lvl="1" indent="-342900" algn="just">
              <a:buFont typeface="Wingdings" panose="05000000000000000000" pitchFamily="2" charset="2"/>
              <a:buChar char="Ø"/>
            </a:pPr>
            <a:r>
              <a:rPr lang="fr-FR" dirty="0" smtClean="0">
                <a:latin typeface="Arial Narrow" panose="020B0606020202030204" pitchFamily="34" charset="0"/>
              </a:rPr>
              <a:t>prise des tailles pour l’habillement</a:t>
            </a:r>
            <a:endParaRPr lang="fr-FR" dirty="0" smtClean="0">
              <a:latin typeface="Arial Narrow" panose="020B0606020202030204" pitchFamily="34" charset="0"/>
            </a:endParaRPr>
          </a:p>
          <a:p>
            <a:pPr marL="1028700" lvl="1"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transmettre </a:t>
            </a:r>
            <a:r>
              <a:rPr lang="fr-FR" dirty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une attestation médicale de non contre indication à la pratique des activités physiques et sportives des JSP ainsi que le brevet de natation de 50 m</a:t>
            </a:r>
          </a:p>
          <a:p>
            <a:pPr lvl="0" algn="just"/>
            <a:endParaRPr lang="fr-FR" dirty="0" smtClean="0">
              <a:latin typeface="Arial Narrow" panose="020B0606020202030204" pitchFamily="34" charset="0"/>
            </a:endParaRPr>
          </a:p>
          <a:p>
            <a:pPr marL="342900" lvl="0" indent="-342900" algn="just">
              <a:buFont typeface="Symbol" pitchFamily="18" charset="2"/>
              <a:buChar char="Þ"/>
            </a:pPr>
            <a:r>
              <a:rPr lang="fr-FR" b="1" dirty="0" smtClean="0">
                <a:latin typeface="Arial Narrow" panose="020B0606020202030204" pitchFamily="34" charset="0"/>
              </a:rPr>
              <a:t>Semaine  </a:t>
            </a:r>
            <a:r>
              <a:rPr lang="fr-FR" b="1" dirty="0">
                <a:latin typeface="Arial Narrow" panose="020B0606020202030204" pitchFamily="34" charset="0"/>
              </a:rPr>
              <a:t>43 </a:t>
            </a:r>
            <a:r>
              <a:rPr lang="fr-FR" b="1" dirty="0" smtClean="0">
                <a:latin typeface="Arial Narrow" panose="020B0606020202030204" pitchFamily="34" charset="0"/>
              </a:rPr>
              <a:t>(du </a:t>
            </a:r>
            <a:r>
              <a:rPr lang="fr-FR" b="1" dirty="0" smtClean="0">
                <a:latin typeface="Arial Narrow" panose="020B0606020202030204" pitchFamily="34" charset="0"/>
              </a:rPr>
              <a:t>21 </a:t>
            </a:r>
            <a:r>
              <a:rPr lang="fr-FR" b="1" dirty="0">
                <a:latin typeface="Arial Narrow" panose="020B0606020202030204" pitchFamily="34" charset="0"/>
              </a:rPr>
              <a:t>au </a:t>
            </a:r>
            <a:r>
              <a:rPr lang="fr-FR" b="1" dirty="0" smtClean="0">
                <a:latin typeface="Arial Narrow" panose="020B0606020202030204" pitchFamily="34" charset="0"/>
              </a:rPr>
              <a:t>25 </a:t>
            </a:r>
            <a:r>
              <a:rPr lang="fr-FR" b="1" dirty="0" smtClean="0">
                <a:latin typeface="Arial Narrow" panose="020B0606020202030204" pitchFamily="34" charset="0"/>
              </a:rPr>
              <a:t>octobre)</a:t>
            </a:r>
            <a:r>
              <a:rPr lang="fr-FR" b="1" dirty="0">
                <a:latin typeface="Arial Narrow" panose="020B0606020202030204" pitchFamily="34" charset="0"/>
              </a:rPr>
              <a:t> </a:t>
            </a:r>
            <a:r>
              <a:rPr lang="fr-FR" dirty="0" smtClean="0">
                <a:latin typeface="Arial Narrow" panose="020B0606020202030204" pitchFamily="34" charset="0"/>
              </a:rPr>
              <a:t>: </a:t>
            </a:r>
            <a:r>
              <a:rPr lang="fr-FR" dirty="0" smtClean="0">
                <a:latin typeface="Arial Narrow" panose="020B0606020202030204" pitchFamily="34" charset="0"/>
              </a:rPr>
              <a:t>semaine bloquée au CIS et SDIS </a:t>
            </a:r>
            <a:r>
              <a:rPr lang="fr-FR" dirty="0" smtClean="0">
                <a:latin typeface="Arial Narrow" panose="020B0606020202030204" pitchFamily="34" charset="0"/>
              </a:rPr>
              <a:t>72</a:t>
            </a:r>
            <a:endParaRPr lang="fr-FR" i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 indent="0" algn="just" eaLnBrk="1" hangingPunct="1">
              <a:defRPr/>
            </a:pPr>
            <a:endParaRPr lang="fr-FR" dirty="0">
              <a:solidFill>
                <a:srgbClr val="0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 marL="342900" indent="-342900" algn="just">
              <a:buFont typeface="Symbol" pitchFamily="18" charset="2"/>
              <a:buChar char="Þ"/>
              <a:defRPr/>
            </a:pPr>
            <a:r>
              <a:rPr lang="fr-FR" b="1" dirty="0">
                <a:latin typeface="Arial Narrow" panose="020B0606020202030204" pitchFamily="34" charset="0"/>
              </a:rPr>
              <a:t>½ samedi par trimestre </a:t>
            </a:r>
            <a:r>
              <a:rPr lang="fr-FR" dirty="0">
                <a:latin typeface="Arial Narrow" panose="020B0606020202030204" pitchFamily="34" charset="0"/>
              </a:rPr>
              <a:t>en synergie de la section JSP du CIS Le Lude (définition des dates en septembre)</a:t>
            </a:r>
          </a:p>
          <a:p>
            <a:pPr marL="342900" indent="-342900" algn="just">
              <a:buFont typeface="Symbol" pitchFamily="18" charset="2"/>
              <a:buChar char="Þ"/>
              <a:defRPr/>
            </a:pPr>
            <a:endParaRPr lang="fr-FR" b="1" dirty="0">
              <a:latin typeface="Arial Narrow" panose="020B0606020202030204" pitchFamily="34" charset="0"/>
            </a:endParaRPr>
          </a:p>
          <a:p>
            <a:pPr marL="342900" indent="-342900" algn="just">
              <a:buFont typeface="Symbol" pitchFamily="18" charset="2"/>
              <a:buChar char="Þ"/>
              <a:defRPr/>
            </a:pPr>
            <a:r>
              <a:rPr lang="fr-FR" b="1" dirty="0">
                <a:latin typeface="Arial Narrow" panose="020B0606020202030204" pitchFamily="34" charset="0"/>
              </a:rPr>
              <a:t>Participation à des cérémonies patriotiques </a:t>
            </a:r>
            <a:r>
              <a:rPr lang="fr-FR" dirty="0">
                <a:latin typeface="Arial Narrow" panose="020B0606020202030204" pitchFamily="34" charset="0"/>
              </a:rPr>
              <a:t>( 8 mai, 11 Novembre…) </a:t>
            </a:r>
          </a:p>
        </p:txBody>
      </p:sp>
      <p:pic>
        <p:nvPicPr>
          <p:cNvPr id="6151" name="Picture 18" descr="SDIS72Quad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3565"/>
            <a:ext cx="1296142" cy="74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22" descr="image001"/>
          <p:cNvSpPr>
            <a:spLocks noChangeAspect="1" noChangeArrowheads="1"/>
          </p:cNvSpPr>
          <p:nvPr/>
        </p:nvSpPr>
        <p:spPr bwMode="auto">
          <a:xfrm>
            <a:off x="4000500" y="2757488"/>
            <a:ext cx="1143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8" name="Picture 18" descr="SDIS72Quad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91" y="103565"/>
            <a:ext cx="1547886" cy="88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270320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597650"/>
            <a:ext cx="9180513" cy="260350"/>
          </a:xfrm>
          <a:prstGeom prst="rect">
            <a:avLst/>
          </a:prstGeom>
          <a:solidFill>
            <a:srgbClr val="E035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147" name="Picture 6" descr="Dégrad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" y="-17463"/>
            <a:ext cx="151534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6"/>
          <a:stretch>
            <a:fillRect/>
          </a:stretch>
        </p:blipFill>
        <p:spPr bwMode="auto">
          <a:xfrm>
            <a:off x="-17090" y="-17463"/>
            <a:ext cx="1601924" cy="697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1331640" y="0"/>
            <a:ext cx="6515558" cy="107721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200" b="1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        </a:t>
            </a:r>
            <a:r>
              <a:rPr lang="fr-FR" sz="2800" b="1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Emploi du temps de la semaine 43 </a:t>
            </a:r>
          </a:p>
          <a:p>
            <a:pPr eaLnBrk="1" hangingPunct="1"/>
            <a:endParaRPr lang="fr-FR" sz="3200" b="1" dirty="0" smtClean="0">
              <a:solidFill>
                <a:srgbClr val="FF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  <p:sp>
        <p:nvSpPr>
          <p:cNvPr id="6153" name="AutoShape 22" descr="image001"/>
          <p:cNvSpPr>
            <a:spLocks noChangeAspect="1" noChangeArrowheads="1"/>
          </p:cNvSpPr>
          <p:nvPr/>
        </p:nvSpPr>
        <p:spPr bwMode="auto">
          <a:xfrm>
            <a:off x="4000500" y="2757488"/>
            <a:ext cx="1143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39328"/>
              </p:ext>
            </p:extLst>
          </p:nvPr>
        </p:nvGraphicFramePr>
        <p:xfrm>
          <a:off x="179512" y="519320"/>
          <a:ext cx="8928991" cy="6078329"/>
        </p:xfrm>
        <a:graphic>
          <a:graphicData uri="http://schemas.openxmlformats.org/drawingml/2006/table">
            <a:tbl>
              <a:tblPr/>
              <a:tblGrid>
                <a:gridCol w="661406"/>
                <a:gridCol w="1653516"/>
                <a:gridCol w="1653516"/>
                <a:gridCol w="1653516"/>
                <a:gridCol w="1570841"/>
                <a:gridCol w="1736196"/>
              </a:tblGrid>
              <a:tr h="265177"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Lundi </a:t>
                      </a:r>
                      <a:r>
                        <a:rPr lang="fr-FR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23/10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Mardi </a:t>
                      </a:r>
                      <a:r>
                        <a:rPr lang="fr-FR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24/10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Mercredi </a:t>
                      </a:r>
                      <a:r>
                        <a:rPr lang="fr-FR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25/10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Jeudi </a:t>
                      </a:r>
                      <a:r>
                        <a:rPr lang="fr-FR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26/10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Vendredi </a:t>
                      </a:r>
                      <a:r>
                        <a:rPr lang="fr-FR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27/10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3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8h00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3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8h30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Départ VTP + </a:t>
                      </a:r>
                      <a:r>
                        <a:rPr lang="fr-FR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VL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endParaRPr lang="fr-FR" sz="700" b="0" i="1" u="none" strike="noStrike" dirty="0" smtClean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9h00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APS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Présentation des tests de recrutement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endParaRPr lang="fr-FR" sz="700" b="0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APS</a:t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Centre aquatique 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du Lude</a:t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séance et approche des techniques de sauvetage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3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9h30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Accueil / présentation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du SDIS de la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Sarthe</a:t>
                      </a:r>
                      <a:endParaRPr lang="fr-FR" sz="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PSC 1 </a:t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Gestes de 1er secours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Visite du CTA-CODIS</a:t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à la direction (Coulaines)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10h00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3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10h30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44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11h00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PSC1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Prévention /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protection</a:t>
                      </a:r>
                    </a:p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Prévention contre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l‘incendie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et la panique dans les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ERP, 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adaptée au Collège du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Lude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Visite du CSP LMD</a:t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</a:t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Le musée</a:t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4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11h30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Les valeurs chez les SP</a:t>
                      </a:r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44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12h00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3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13h30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Déjeuner</a:t>
                      </a:r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au </a:t>
                      </a:r>
                      <a:r>
                        <a:rPr lang="fr-FR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Lude</a:t>
                      </a:r>
                      <a:endParaRPr lang="fr-FR" sz="700" b="0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Déjeuner</a:t>
                      </a:r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au </a:t>
                      </a:r>
                      <a:r>
                        <a:rPr lang="fr-FR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Lude</a:t>
                      </a:r>
                      <a:endParaRPr lang="fr-FR" sz="700" b="0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Déjeuner</a:t>
                      </a:r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au </a:t>
                      </a:r>
                      <a:r>
                        <a:rPr lang="fr-FR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Lude</a:t>
                      </a:r>
                      <a:endParaRPr lang="fr-FR" sz="700" b="0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Déjeuner</a:t>
                      </a:r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au </a:t>
                      </a:r>
                      <a:r>
                        <a:rPr lang="fr-FR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Lude</a:t>
                      </a:r>
                      <a:endParaRPr lang="fr-FR" sz="700" b="0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Déjeuner</a:t>
                      </a:r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au CSP LMD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3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14h00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Les engins du CIS Le Lude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Armement et missions</a:t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PSC1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L'alerte et LVAS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PSC1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Travail en synergie avec la section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des JSP 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Gestes</a:t>
                      </a:r>
                      <a:r>
                        <a:rPr lang="fr-FR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de </a:t>
                      </a: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1er  secours en contexte VSAV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Manœuvre INC </a:t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en synergie avec la section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des JSP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Visite CS LMSM</a:t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</a:t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MAF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14h30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3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15h00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3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15h30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3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16h00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APS</a:t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Séance collective avec la section </a:t>
                      </a:r>
                      <a:r>
                        <a:rPr lang="fr-F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des JSP</a:t>
                      </a:r>
                    </a:p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/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758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16h30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Bilan de la semaine</a:t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</a:t>
                      </a:r>
                      <a:b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point médias</a:t>
                      </a:r>
                    </a:p>
                  </a:txBody>
                  <a:tcPr marL="5025" marR="5025" marT="5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17h00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5025" marR="5025" marT="50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500279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597650"/>
            <a:ext cx="9180513" cy="260350"/>
          </a:xfrm>
          <a:prstGeom prst="rect">
            <a:avLst/>
          </a:prstGeom>
          <a:solidFill>
            <a:srgbClr val="E035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147" name="Picture 6" descr="Dégrad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17463"/>
            <a:ext cx="1962151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6"/>
          <a:stretch>
            <a:fillRect/>
          </a:stretch>
        </p:blipFill>
        <p:spPr bwMode="auto">
          <a:xfrm>
            <a:off x="0" y="11113"/>
            <a:ext cx="2124075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1440362" y="424337"/>
            <a:ext cx="5976664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lang="fr-FR" sz="2400" b="1" u="sng" dirty="0" smtClean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Le centre de secours </a:t>
            </a:r>
            <a:endParaRPr lang="fr-FR" sz="2000" b="1" i="1" dirty="0">
              <a:solidFill>
                <a:srgbClr val="0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 lvl="0" algn="ctr" eaLnBrk="1" hangingPunct="1">
              <a:defRPr/>
            </a:pPr>
            <a:endParaRPr lang="fr-FR" sz="2400" b="1" i="1" dirty="0" smtClean="0">
              <a:solidFill>
                <a:srgbClr val="0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  <p:pic>
        <p:nvPicPr>
          <p:cNvPr id="6151" name="Picture 18" descr="SDIS72Quad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547886" cy="88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22" descr="image001"/>
          <p:cNvSpPr>
            <a:spLocks noChangeAspect="1" noChangeArrowheads="1"/>
          </p:cNvSpPr>
          <p:nvPr/>
        </p:nvSpPr>
        <p:spPr bwMode="auto">
          <a:xfrm>
            <a:off x="4000500" y="2757488"/>
            <a:ext cx="1143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155168" y="1449693"/>
            <a:ext cx="5976664" cy="230832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endParaRPr lang="fr-FR" sz="2000" dirty="0">
              <a:solidFill>
                <a:srgbClr val="0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 marL="342900" lvl="0" indent="-342900" eaLnBrk="1" hangingPunct="1">
              <a:buFont typeface="Symbol" pitchFamily="18" charset="2"/>
              <a:buChar char="Þ"/>
              <a:defRPr/>
            </a:pPr>
            <a:r>
              <a:rPr lang="fr-FR" sz="2000" dirty="0" smtClean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Chef de Centre : </a:t>
            </a:r>
            <a:r>
              <a:rPr lang="fr-FR" sz="2000" dirty="0" smtClean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Lieutenant Charles-Antoine BOUTROY</a:t>
            </a:r>
            <a:endParaRPr lang="fr-FR" sz="2000" dirty="0" smtClean="0">
              <a:solidFill>
                <a:srgbClr val="0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 marL="342900" lvl="0" indent="-342900" eaLnBrk="1" hangingPunct="1">
              <a:buFont typeface="Symbol" pitchFamily="18" charset="2"/>
              <a:buChar char="Þ"/>
              <a:defRPr/>
            </a:pPr>
            <a:endParaRPr lang="fr-FR" sz="2000" dirty="0">
              <a:solidFill>
                <a:srgbClr val="0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 marL="342900" lvl="0" indent="-342900" eaLnBrk="1" hangingPunct="1">
              <a:buFont typeface="Symbol" pitchFamily="18" charset="2"/>
              <a:buChar char="Þ"/>
              <a:defRPr/>
            </a:pPr>
            <a:r>
              <a:rPr lang="fr-FR" sz="2000" dirty="0" smtClean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31</a:t>
            </a:r>
            <a:r>
              <a:rPr lang="fr-FR" sz="2000" dirty="0" smtClean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Sapeurs Pompiers Volontaires actifs</a:t>
            </a:r>
          </a:p>
          <a:p>
            <a:pPr lvl="0" eaLnBrk="1" hangingPunct="1">
              <a:defRPr/>
            </a:pPr>
            <a:endParaRPr lang="fr-FR" sz="2000" dirty="0" smtClean="0">
              <a:solidFill>
                <a:srgbClr val="0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 marL="342900" lvl="0" indent="-342900" eaLnBrk="1" hangingPunct="1">
              <a:buFont typeface="Symbol" pitchFamily="18" charset="2"/>
              <a:buChar char="Þ"/>
              <a:defRPr/>
            </a:pPr>
            <a:r>
              <a:rPr lang="fr-FR" sz="2000" dirty="0" smtClean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410 interventions </a:t>
            </a:r>
            <a:r>
              <a:rPr lang="fr-FR" sz="2000" dirty="0" smtClean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en </a:t>
            </a:r>
            <a:r>
              <a:rPr lang="fr-FR" sz="2000" dirty="0" smtClean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2018</a:t>
            </a:r>
            <a:endParaRPr lang="fr-FR" sz="2000" dirty="0" smtClean="0">
              <a:solidFill>
                <a:srgbClr val="0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 marL="342900" lvl="0" indent="-342900" eaLnBrk="1" hangingPunct="1">
              <a:buFont typeface="Symbol" pitchFamily="18" charset="2"/>
              <a:buChar char="Þ"/>
              <a:defRPr/>
            </a:pPr>
            <a:endParaRPr lang="fr-FR" sz="2400" dirty="0">
              <a:solidFill>
                <a:srgbClr val="0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  <p:pic>
        <p:nvPicPr>
          <p:cNvPr id="2050" name="Picture 2" descr="J:\Photos des centres de secours\Le Lude\Faça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Photos des centres de secours\Le Lude\Photos CIS 1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73" y="4288024"/>
            <a:ext cx="2695060" cy="20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SDIS72Quad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7381"/>
            <a:ext cx="1547886" cy="88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890191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597650"/>
            <a:ext cx="9180513" cy="260350"/>
          </a:xfrm>
          <a:prstGeom prst="rect">
            <a:avLst/>
          </a:prstGeom>
          <a:solidFill>
            <a:srgbClr val="E035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147" name="Picture 6" descr="Dégrad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17463"/>
            <a:ext cx="1962151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6"/>
          <a:stretch>
            <a:fillRect/>
          </a:stretch>
        </p:blipFill>
        <p:spPr bwMode="auto">
          <a:xfrm>
            <a:off x="0" y="11113"/>
            <a:ext cx="2124075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1331640" y="588391"/>
            <a:ext cx="5976664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lang="fr-FR" sz="2400" b="1" u="sng" dirty="0" smtClean="0">
                <a:solidFill>
                  <a:srgbClr val="0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Les Jeunes Sapeurs Pompiers </a:t>
            </a:r>
          </a:p>
        </p:txBody>
      </p:sp>
      <p:sp>
        <p:nvSpPr>
          <p:cNvPr id="6153" name="AutoShape 22" descr="image001"/>
          <p:cNvSpPr>
            <a:spLocks noChangeAspect="1" noChangeArrowheads="1"/>
          </p:cNvSpPr>
          <p:nvPr/>
        </p:nvSpPr>
        <p:spPr bwMode="auto">
          <a:xfrm>
            <a:off x="4000500" y="2757488"/>
            <a:ext cx="1143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483768" y="1340768"/>
            <a:ext cx="6102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fr-FR" sz="2000" dirty="0" smtClean="0">
                <a:latin typeface="Arial Narrow" panose="020B0606020202030204" pitchFamily="34" charset="0"/>
              </a:rPr>
              <a:t>Fille ou Garçon âgé(e) entre </a:t>
            </a:r>
            <a:r>
              <a:rPr lang="fr-FR" sz="2000" dirty="0">
                <a:latin typeface="Arial Narrow" panose="020B0606020202030204" pitchFamily="34" charset="0"/>
              </a:rPr>
              <a:t>14 et 18 </a:t>
            </a:r>
            <a:r>
              <a:rPr lang="fr-FR" sz="2000" dirty="0" smtClean="0">
                <a:latin typeface="Arial Narrow" panose="020B0606020202030204" pitchFamily="34" charset="0"/>
              </a:rPr>
              <a:t>ans, </a:t>
            </a:r>
            <a:r>
              <a:rPr lang="fr-FR" sz="2000" dirty="0">
                <a:latin typeface="Arial Narrow" panose="020B0606020202030204" pitchFamily="34" charset="0"/>
              </a:rPr>
              <a:t>qui se forme aux techniques </a:t>
            </a:r>
            <a:r>
              <a:rPr lang="fr-FR" sz="2000" dirty="0" smtClean="0">
                <a:latin typeface="Arial Narrow" panose="020B0606020202030204" pitchFamily="34" charset="0"/>
              </a:rPr>
              <a:t>opérationnelles avec pour finalité d’obtenir le brevet </a:t>
            </a:r>
            <a:r>
              <a:rPr lang="fr-FR" sz="2000" dirty="0">
                <a:latin typeface="Arial Narrow" panose="020B0606020202030204" pitchFamily="34" charset="0"/>
              </a:rPr>
              <a:t>de </a:t>
            </a:r>
            <a:r>
              <a:rPr lang="fr-FR" sz="2000" dirty="0" smtClean="0">
                <a:latin typeface="Arial Narrow" panose="020B0606020202030204" pitchFamily="34" charset="0"/>
              </a:rPr>
              <a:t>JSP pour être directement intégré comme sapeur-pompier volontaire.</a:t>
            </a:r>
          </a:p>
          <a:p>
            <a:endParaRPr lang="fr-FR" sz="2000" dirty="0">
              <a:latin typeface="Arial Narrow" panose="020B0606020202030204" pitchFamily="34" charset="0"/>
            </a:endParaRPr>
          </a:p>
          <a:p>
            <a:pPr marL="285750" indent="-285750">
              <a:buFont typeface="Symbol"/>
              <a:buChar char="Þ"/>
            </a:pPr>
            <a:r>
              <a:rPr lang="fr-FR" sz="2000" dirty="0" smtClean="0">
                <a:latin typeface="Arial Narrow" panose="020B0606020202030204" pitchFamily="34" charset="0"/>
              </a:rPr>
              <a:t>La section du centre du Lude représente 7 </a:t>
            </a:r>
            <a:r>
              <a:rPr lang="fr-FR" sz="2000" dirty="0">
                <a:latin typeface="Arial Narrow" panose="020B0606020202030204" pitchFamily="34" charset="0"/>
              </a:rPr>
              <a:t>jeunes sapeurs </a:t>
            </a:r>
            <a:r>
              <a:rPr lang="fr-FR" sz="2000" dirty="0" smtClean="0">
                <a:latin typeface="Arial Narrow" panose="020B0606020202030204" pitchFamily="34" charset="0"/>
              </a:rPr>
              <a:t>pompiers, </a:t>
            </a:r>
            <a:r>
              <a:rPr lang="fr-FR" sz="2000" dirty="0">
                <a:latin typeface="Arial Narrow" panose="020B0606020202030204" pitchFamily="34" charset="0"/>
              </a:rPr>
              <a:t>encadrés par deux animateurs </a:t>
            </a:r>
          </a:p>
        </p:txBody>
      </p:sp>
      <p:pic>
        <p:nvPicPr>
          <p:cNvPr id="3074" name="Picture 2" descr="Résultat de recherche d'images pour &quot;JSP le lud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15163"/>
            <a:ext cx="4005572" cy="22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SDIS72Quadr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7381"/>
            <a:ext cx="1547886" cy="88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890191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597650"/>
            <a:ext cx="9180513" cy="260350"/>
          </a:xfrm>
          <a:prstGeom prst="rect">
            <a:avLst/>
          </a:prstGeom>
          <a:solidFill>
            <a:srgbClr val="E035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147" name="Picture 6" descr="Dégrad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17463"/>
            <a:ext cx="1962151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6"/>
          <a:stretch>
            <a:fillRect/>
          </a:stretch>
        </p:blipFill>
        <p:spPr bwMode="auto">
          <a:xfrm>
            <a:off x="0" y="11113"/>
            <a:ext cx="2124075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1725066" y="836712"/>
            <a:ext cx="6852411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endParaRPr lang="fr-FR" sz="2000" b="1" u="sng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just" eaLnBrk="1" hangingPunct="1">
              <a:defRPr/>
            </a:pPr>
            <a:endParaRPr lang="fr-FR" sz="2000" b="1" i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6151" name="Picture 18" descr="SDIS72Quad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7383"/>
            <a:ext cx="1407392" cy="8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22" descr="image001"/>
          <p:cNvSpPr>
            <a:spLocks noChangeAspect="1" noChangeArrowheads="1"/>
          </p:cNvSpPr>
          <p:nvPr/>
        </p:nvSpPr>
        <p:spPr bwMode="auto">
          <a:xfrm>
            <a:off x="4000500" y="2757488"/>
            <a:ext cx="11430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AutoShape 4" descr="Résultat de recherche d'images pour &quot;conseil départemental de la sarthe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51520" y="-501684"/>
            <a:ext cx="58674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Picture 2" descr="F:\Stage\Photos\IMG_03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66" y="197383"/>
            <a:ext cx="3816424" cy="2544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:\Cadets SC\2018-2019\CSC Le Lude\Photos\IMG_21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81" y="2216926"/>
            <a:ext cx="3860753" cy="28955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N:\Cadets SC\2018-2019\CSC Le Lude\Photos\0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17" y="3080508"/>
            <a:ext cx="4292715" cy="32195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758296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5099</TotalTime>
  <Words>252</Words>
  <Application>Microsoft Office PowerPoint</Application>
  <PresentationFormat>Affichage à l'écran (4:3)</PresentationFormat>
  <Paragraphs>128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jlohezic</dc:creator>
  <cp:lastModifiedBy>DESCHAMPS Daniel</cp:lastModifiedBy>
  <cp:revision>450</cp:revision>
  <cp:lastPrinted>2014-04-17T13:09:20Z</cp:lastPrinted>
  <dcterms:created xsi:type="dcterms:W3CDTF">2011-01-19T14:39:28Z</dcterms:created>
  <dcterms:modified xsi:type="dcterms:W3CDTF">2019-05-20T13:33:09Z</dcterms:modified>
</cp:coreProperties>
</file>